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519" r:id="rId3"/>
    <p:sldId id="522" r:id="rId4"/>
    <p:sldId id="480" r:id="rId5"/>
    <p:sldId id="486" r:id="rId6"/>
    <p:sldId id="524" r:id="rId7"/>
    <p:sldId id="501" r:id="rId8"/>
    <p:sldId id="502" r:id="rId9"/>
    <p:sldId id="503" r:id="rId10"/>
    <p:sldId id="504" r:id="rId11"/>
    <p:sldId id="516" r:id="rId12"/>
    <p:sldId id="520" r:id="rId13"/>
    <p:sldId id="521" r:id="rId14"/>
    <p:sldId id="505" r:id="rId15"/>
    <p:sldId id="506" r:id="rId16"/>
    <p:sldId id="517" r:id="rId17"/>
    <p:sldId id="518" r:id="rId18"/>
    <p:sldId id="512" r:id="rId19"/>
    <p:sldId id="513" r:id="rId20"/>
    <p:sldId id="514" r:id="rId21"/>
  </p:sldIdLst>
  <p:sldSz cx="9144000" cy="6858000" type="screen4x3"/>
  <p:notesSz cx="9144000" cy="6858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81462" autoAdjust="0"/>
  </p:normalViewPr>
  <p:slideViewPr>
    <p:cSldViewPr>
      <p:cViewPr varScale="1">
        <p:scale>
          <a:sx n="83" d="100"/>
          <a:sy n="83" d="100"/>
        </p:scale>
        <p:origin x="104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942" y="-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8D371-AB36-448C-A9B3-0FE2A5CD332F}" type="datetimeFigureOut">
              <a:rPr lang="ko-KR" altLang="en-US" smtClean="0"/>
              <a:pPr/>
              <a:t>2025-09-15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BFB53-EAA6-4F99-808C-591C218867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068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68C417F-F973-452D-AA14-33E34B2B6958}" type="datetimeFigureOut">
              <a:rPr lang="ko-KR" altLang="en-US"/>
              <a:pPr>
                <a:defRPr/>
              </a:pPr>
              <a:t>2025-09-15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0B0025B-6956-463F-B696-8ED2A7BD3F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9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bc192837465050yz?utm_campaign=profiletracking&amp;utm_medium=sssite&amp;utm_source=ssslideview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B0025B-6956-463F-B696-8ED2A7BD3F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3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▶▶▶</a:t>
            </a:r>
          </a:p>
        </p:txBody>
      </p:sp>
    </p:spTree>
    <p:extLst>
      <p:ext uri="{BB962C8B-B14F-4D97-AF65-F5344CB8AC3E}">
        <p14:creationId xmlns:p14="http://schemas.microsoft.com/office/powerpoint/2010/main" val="524502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▶▶▶</a:t>
            </a:r>
          </a:p>
        </p:txBody>
      </p:sp>
    </p:spTree>
    <p:extLst>
      <p:ext uri="{BB962C8B-B14F-4D97-AF65-F5344CB8AC3E}">
        <p14:creationId xmlns:p14="http://schemas.microsoft.com/office/powerpoint/2010/main" val="306049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965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▶▶▶</a:t>
            </a:r>
          </a:p>
        </p:txBody>
      </p:sp>
    </p:spTree>
    <p:extLst>
      <p:ext uri="{BB962C8B-B14F-4D97-AF65-F5344CB8AC3E}">
        <p14:creationId xmlns:p14="http://schemas.microsoft.com/office/powerpoint/2010/main" val="1750022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8749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▶▶▶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▶▶▶</a:t>
            </a:r>
          </a:p>
        </p:txBody>
      </p:sp>
    </p:spTree>
    <p:extLst>
      <p:ext uri="{BB962C8B-B14F-4D97-AF65-F5344CB8AC3E}">
        <p14:creationId xmlns:p14="http://schemas.microsoft.com/office/powerpoint/2010/main" val="241533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▶▶▶</a:t>
            </a:r>
          </a:p>
        </p:txBody>
      </p:sp>
    </p:spTree>
    <p:extLst>
      <p:ext uri="{BB962C8B-B14F-4D97-AF65-F5344CB8AC3E}">
        <p14:creationId xmlns:p14="http://schemas.microsoft.com/office/powerpoint/2010/main" val="63872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▶▶▶</a:t>
            </a:r>
          </a:p>
        </p:txBody>
      </p:sp>
    </p:spTree>
    <p:extLst>
      <p:ext uri="{BB962C8B-B14F-4D97-AF65-F5344CB8AC3E}">
        <p14:creationId xmlns:p14="http://schemas.microsoft.com/office/powerpoint/2010/main" val="4063795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▶▶▶</a:t>
            </a:r>
          </a:p>
        </p:txBody>
      </p:sp>
    </p:spTree>
    <p:extLst>
      <p:ext uri="{BB962C8B-B14F-4D97-AF65-F5344CB8AC3E}">
        <p14:creationId xmlns:p14="http://schemas.microsoft.com/office/powerpoint/2010/main" val="3370152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bc192837465050yz"/>
              </a:rPr>
              <a:t>Anastasiia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bc192837465050yz"/>
              </a:rPr>
              <a:t>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bc192837465050yz"/>
              </a:rPr>
              <a:t>Vialova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https://www.slideshare.net/abc192837465050yz/nonverbal-communication-78255634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5393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59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56CC05-E125-4E3A-B944-D5B47F41BEB4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억양 </a:t>
            </a:r>
            <a:r>
              <a:rPr lang="en-US" altLang="ko-KR" dirty="0" smtClean="0"/>
              <a:t>inflection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550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6286500"/>
            <a:ext cx="9144000" cy="1588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가는안상수체" pitchFamily="2" charset="-127"/>
                <a:ea typeface="가는안상수체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가는안상수체" pitchFamily="2" charset="-127"/>
                <a:ea typeface="가는안상수체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/>
              <a:t>미디어와 공동체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0" y="6286500"/>
            <a:ext cx="9144000" cy="1588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642918"/>
            <a:ext cx="8229600" cy="857248"/>
          </a:xfrm>
        </p:spPr>
        <p:txBody>
          <a:bodyPr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1"/>
          </p:nvPr>
        </p:nvSpPr>
        <p:spPr>
          <a:xfrm>
            <a:off x="0" y="0"/>
            <a:ext cx="9144000" cy="428625"/>
          </a:xfrm>
          <a:noFill/>
          <a:ln>
            <a:noFill/>
          </a:ln>
        </p:spPr>
        <p:txBody>
          <a:bodyPr/>
          <a:lstStyle>
            <a:lvl1pPr>
              <a:defRPr sz="1400">
                <a:latin typeface="+mn-ea"/>
                <a:ea typeface="+mn-ea"/>
              </a:defRPr>
            </a:lvl1pPr>
            <a:lvl2pPr algn="l">
              <a:buNone/>
              <a:defRPr sz="16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2"/>
          </p:nvPr>
        </p:nvSpPr>
        <p:spPr>
          <a:xfrm>
            <a:off x="0" y="6286500"/>
            <a:ext cx="9144000" cy="571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/>
              <a:t>미디어와 공동체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 txBox="1">
            <a:spLocks/>
          </p:cNvSpPr>
          <p:nvPr userDrawn="1"/>
        </p:nvSpPr>
        <p:spPr>
          <a:xfrm>
            <a:off x="0" y="6286500"/>
            <a:ext cx="9144000" cy="571500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Dongduk</a:t>
            </a:r>
            <a:r>
              <a:rPr kumimoji="0" lang="en-US" altLang="ko-KR"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 Women's University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rPr>
              <a:t>Graduate School of Fashion</a:t>
            </a:r>
            <a:endParaRPr kumimoji="0" lang="ko-KR" altLang="en-US" sz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안상수2006가는" pitchFamily="18" charset="-127"/>
                <a:ea typeface="안상수2006가는" pitchFamily="18" charset="-127"/>
              </a:defRPr>
            </a:lvl1pPr>
            <a:lvl2pPr>
              <a:defRPr sz="2400">
                <a:latin typeface="안상수2006가는" pitchFamily="18" charset="-127"/>
                <a:ea typeface="안상수2006가는" pitchFamily="18" charset="-127"/>
              </a:defRPr>
            </a:lvl2pPr>
            <a:lvl3pPr>
              <a:defRPr sz="2000">
                <a:latin typeface="안상수2006가는" pitchFamily="18" charset="-127"/>
                <a:ea typeface="안상수2006가는" pitchFamily="18" charset="-127"/>
              </a:defRPr>
            </a:lvl3pPr>
            <a:lvl4pPr>
              <a:defRPr sz="1800">
                <a:latin typeface="안상수2006가는" pitchFamily="18" charset="-127"/>
                <a:ea typeface="안상수2006가는" pitchFamily="18" charset="-127"/>
              </a:defRPr>
            </a:lvl4pPr>
            <a:lvl5pPr>
              <a:defRPr sz="1800">
                <a:latin typeface="안상수2006가는" pitchFamily="18" charset="-127"/>
                <a:ea typeface="안상수2006가는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가는안상수체" pitchFamily="2" charset="-127"/>
                <a:ea typeface="가는안상수체" pitchFamily="2" charset="-127"/>
              </a:defRPr>
            </a:lvl1pPr>
            <a:lvl2pPr>
              <a:defRPr sz="2400">
                <a:latin typeface="가는안상수체" pitchFamily="2" charset="-127"/>
                <a:ea typeface="가는안상수체" pitchFamily="2" charset="-127"/>
              </a:defRPr>
            </a:lvl2pPr>
            <a:lvl3pPr>
              <a:defRPr sz="2000">
                <a:latin typeface="가는안상수체" pitchFamily="2" charset="-127"/>
                <a:ea typeface="가는안상수체" pitchFamily="2" charset="-127"/>
              </a:defRPr>
            </a:lvl3pPr>
            <a:lvl4pPr>
              <a:defRPr sz="1800">
                <a:latin typeface="가는안상수체" pitchFamily="2" charset="-127"/>
                <a:ea typeface="가는안상수체" pitchFamily="2" charset="-127"/>
              </a:defRPr>
            </a:lvl4pPr>
            <a:lvl5pPr>
              <a:defRPr sz="1800">
                <a:latin typeface="가는안상수체" pitchFamily="2" charset="-127"/>
                <a:ea typeface="가는안상수체" pitchFamily="2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/>
              <a:t>미디어와 공동체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7045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500063"/>
            <a:ext cx="82296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0" y="6215063"/>
            <a:ext cx="9144000" cy="642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ko-KR" altLang="en-US" smtClean="0"/>
              <a:t>미디어와 공동체</a:t>
            </a: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6286500"/>
            <a:ext cx="9144000" cy="1588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3" r:id="rId3"/>
    <p:sldLayoutId id="2147483814" r:id="rId4"/>
    <p:sldLayoutId id="2147483816" r:id="rId5"/>
  </p:sldLayoutIdLst>
  <p:hf sldNum="0"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ea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안상수2006가는" pitchFamily="18" charset="-127"/>
          <a:ea typeface="안상수2006가는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안상수2006가는" pitchFamily="18" charset="-127"/>
          <a:ea typeface="안상수2006가는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안상수2006가는" pitchFamily="18" charset="-127"/>
          <a:ea typeface="안상수2006가는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안상수2006가는" pitchFamily="18" charset="-127"/>
          <a:ea typeface="안상수2006가는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가는안상수체" pitchFamily="2" charset="-127"/>
          <a:ea typeface="가는안상수체" pitchFamily="2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가는안상수체" pitchFamily="2" charset="-127"/>
          <a:ea typeface="가는안상수체" pitchFamily="2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가는안상수체" pitchFamily="2" charset="-127"/>
          <a:ea typeface="가는안상수체" pitchFamily="2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가는안상수체" pitchFamily="2" charset="-127"/>
          <a:ea typeface="가는안상수체" pitchFamily="2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ctrTitle"/>
          </p:nvPr>
        </p:nvSpPr>
        <p:spPr>
          <a:xfrm>
            <a:off x="571472" y="1857364"/>
            <a:ext cx="8001000" cy="1571625"/>
          </a:xfrm>
        </p:spPr>
        <p:txBody>
          <a:bodyPr/>
          <a:lstStyle/>
          <a:p>
            <a:pPr>
              <a:defRPr/>
            </a:pPr>
            <a:r>
              <a:rPr lang="en-US" altLang="ko-KR" sz="3200" dirty="0">
                <a:latin typeface="안상수2006가는" pitchFamily="18" charset="-127"/>
                <a:ea typeface="안상수2006가는" pitchFamily="18" charset="-127"/>
              </a:rPr>
              <a:t/>
            </a:r>
            <a:br>
              <a:rPr lang="en-US" altLang="ko-KR" sz="3200" dirty="0">
                <a:latin typeface="안상수2006가는" pitchFamily="18" charset="-127"/>
                <a:ea typeface="안상수2006가는" pitchFamily="18" charset="-127"/>
              </a:rPr>
            </a:br>
            <a:r>
              <a:rPr lang="en-US" altLang="ko-KR" sz="3200" dirty="0">
                <a:latin typeface="안상수2006가는" pitchFamily="18" charset="-127"/>
                <a:ea typeface="안상수2006가는" pitchFamily="18" charset="-127"/>
              </a:rPr>
              <a:t/>
            </a:r>
            <a:br>
              <a:rPr lang="en-US" altLang="ko-KR" sz="3200" dirty="0">
                <a:latin typeface="안상수2006가는" pitchFamily="18" charset="-127"/>
                <a:ea typeface="안상수2006가는" pitchFamily="18" charset="-127"/>
              </a:rPr>
            </a:br>
            <a:r>
              <a:rPr lang="en-US" altLang="ko-KR" sz="3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sz="3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</a:br>
            <a:r>
              <a:rPr lang="ko-KR" altLang="en-US" b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+mj-ea"/>
                <a:ea typeface="+mj-ea"/>
              </a:rPr>
              <a:t>면대면 </a:t>
            </a:r>
            <a:r>
              <a:rPr lang="ko-KR" altLang="en-US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+mj-ea"/>
                <a:ea typeface="+mj-ea"/>
              </a:rPr>
              <a:t>커뮤니케이션</a:t>
            </a:r>
            <a:r>
              <a:rPr lang="ko-KR" altLang="en-US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+mj-ea"/>
                <a:ea typeface="+mj-ea"/>
              </a:rPr>
              <a:t/>
            </a:r>
            <a:br>
              <a:rPr lang="ko-KR" altLang="en-US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+mj-ea"/>
                <a:ea typeface="+mj-ea"/>
              </a:rPr>
            </a:br>
            <a:r>
              <a:rPr lang="en-US" altLang="ko-KR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+mj-ea"/>
                <a:ea typeface="+mj-ea"/>
              </a:rPr>
              <a:t/>
            </a:r>
            <a:br>
              <a:rPr lang="en-US" altLang="ko-KR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+mj-ea"/>
                <a:ea typeface="+mj-ea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안상수2006가는" pitchFamily="18" charset="-127"/>
                <a:ea typeface="안상수2006가는" pitchFamily="18" charset="-127"/>
              </a:rPr>
              <a:t/>
            </a:r>
            <a:br>
              <a:rPr lang="en-US" dirty="0">
                <a:solidFill>
                  <a:schemeClr val="bg1">
                    <a:lumMod val="65000"/>
                  </a:schemeClr>
                </a:solidFill>
                <a:latin typeface="안상수2006가는" pitchFamily="18" charset="-127"/>
                <a:ea typeface="안상수2006가는" pitchFamily="18" charset="-127"/>
              </a:rPr>
            </a:br>
            <a:endParaRPr lang="ko-KR" altLang="en-US" dirty="0">
              <a:solidFill>
                <a:schemeClr val="bg1">
                  <a:lumMod val="65000"/>
                </a:schemeClr>
              </a:solidFill>
              <a:latin typeface="안상수2006가는" pitchFamily="18" charset="-127"/>
              <a:ea typeface="안상수2006가는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미디어와 공동체</a:t>
            </a:r>
            <a:endParaRPr lang="ko-KR" altLang="en-US" dirty="0"/>
          </a:p>
        </p:txBody>
      </p:sp>
    </p:spTree>
  </p:cSld>
  <p:clrMapOvr>
    <a:masterClrMapping/>
  </p:clrMapOvr>
  <p:transition advTm="125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764704"/>
            <a:ext cx="7560840" cy="536145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비언어의 유형 및 특성</a:t>
            </a:r>
            <a:endParaRPr lang="en-US" altLang="ko-KR" dirty="0" smtClean="0"/>
          </a:p>
          <a:p>
            <a:pPr>
              <a:buFontTx/>
              <a:buNone/>
            </a:pPr>
            <a:endParaRPr lang="ko-KR" alt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200" dirty="0" err="1" smtClean="0"/>
              <a:t>신체언어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body language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200" dirty="0"/>
              <a:t>표정 </a:t>
            </a:r>
            <a:r>
              <a:rPr lang="en-US" altLang="ko-KR" sz="2200" dirty="0"/>
              <a:t>facial </a:t>
            </a:r>
            <a:r>
              <a:rPr lang="en-US" altLang="ko-KR" sz="2200" dirty="0" smtClean="0"/>
              <a:t>expressions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200" dirty="0" smtClean="0"/>
              <a:t>자세 </a:t>
            </a:r>
            <a:r>
              <a:rPr lang="en-US" altLang="ko-KR" sz="2200" dirty="0" smtClean="0"/>
              <a:t>posture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200" dirty="0" smtClean="0"/>
              <a:t>몸짓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몸의 움직임 </a:t>
            </a:r>
            <a:r>
              <a:rPr lang="en-US" altLang="ko-KR" sz="2200" dirty="0" smtClean="0"/>
              <a:t>gesture/movement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200" dirty="0" smtClean="0"/>
              <a:t>시선 </a:t>
            </a:r>
            <a:r>
              <a:rPr lang="en-US" altLang="ko-KR" sz="2200" dirty="0" smtClean="0"/>
              <a:t>/ </a:t>
            </a:r>
            <a:r>
              <a:rPr lang="ko-KR" altLang="en-US" sz="2200" dirty="0" smtClean="0"/>
              <a:t>눈의 움직임</a:t>
            </a: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077072"/>
            <a:ext cx="6004917" cy="21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8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uman hand Gesture stock vector. Illustration of counting - 11596626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4310119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692696"/>
            <a:ext cx="2887985" cy="434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2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2" y="500063"/>
            <a:ext cx="8504146" cy="55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764704"/>
            <a:ext cx="7560840" cy="53614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dirty="0" smtClean="0"/>
              <a:t>시선 </a:t>
            </a:r>
            <a:r>
              <a:rPr lang="en-US" altLang="ko-KR" dirty="0" smtClean="0"/>
              <a:t>(gaze, eye contact)</a:t>
            </a:r>
            <a:endParaRPr lang="en-US" altLang="ko-KR" sz="2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66" y="1700808"/>
            <a:ext cx="2589692" cy="20405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98" y="4096197"/>
            <a:ext cx="3096211" cy="2029966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39818" y="1628800"/>
            <a:ext cx="4328997" cy="46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kumimoji="0" lang="ko-KR" altLang="en-US" sz="2200" dirty="0" smtClean="0"/>
              <a:t>시선 주기</a:t>
            </a:r>
            <a:r>
              <a:rPr kumimoji="0" lang="en-US" altLang="ko-KR" sz="2200" dirty="0" smtClean="0"/>
              <a:t>: </a:t>
            </a:r>
            <a:r>
              <a:rPr kumimoji="0" lang="ko-KR" altLang="en-US" sz="2200" dirty="0" smtClean="0"/>
              <a:t> </a:t>
            </a:r>
            <a:endParaRPr kumimoji="0" lang="en-US" altLang="ko-KR" sz="2200" dirty="0" smtClean="0"/>
          </a:p>
          <a:p>
            <a:pPr marL="0" indent="0">
              <a:buNone/>
            </a:pPr>
            <a:r>
              <a:rPr kumimoji="0" lang="en-US" altLang="ko-KR" sz="2200" dirty="0" smtClean="0"/>
              <a:t>  1) </a:t>
            </a:r>
            <a:r>
              <a:rPr kumimoji="0" lang="ko-KR" altLang="en-US" sz="2200" dirty="0" smtClean="0"/>
              <a:t>관심의 표현</a:t>
            </a:r>
            <a:endParaRPr kumimoji="0" lang="en-US" altLang="ko-KR" sz="2200" dirty="0"/>
          </a:p>
          <a:p>
            <a:pPr marL="0" indent="0">
              <a:buNone/>
            </a:pPr>
            <a:r>
              <a:rPr kumimoji="0" lang="en-US" altLang="ko-KR" sz="2200" dirty="0" smtClean="0"/>
              <a:t>   - </a:t>
            </a:r>
            <a:r>
              <a:rPr kumimoji="0" lang="ko-KR" altLang="en-US" sz="2200" dirty="0" smtClean="0"/>
              <a:t>친밀함 </a:t>
            </a:r>
            <a:r>
              <a:rPr kumimoji="0" lang="en-US" altLang="ko-KR" sz="2200" dirty="0" smtClean="0"/>
              <a:t>/ </a:t>
            </a:r>
            <a:r>
              <a:rPr kumimoji="0" lang="ko-KR" altLang="en-US" sz="2200" dirty="0" smtClean="0"/>
              <a:t>적대감</a:t>
            </a:r>
            <a:endParaRPr kumimoji="0" lang="en-US" altLang="ko-KR" sz="2200" dirty="0" smtClean="0"/>
          </a:p>
          <a:p>
            <a:pPr marL="0" indent="0">
              <a:buNone/>
            </a:pPr>
            <a:r>
              <a:rPr kumimoji="0" lang="en-US" altLang="ko-KR" sz="2200" dirty="0"/>
              <a:t> </a:t>
            </a:r>
            <a:r>
              <a:rPr kumimoji="0" lang="en-US" altLang="ko-KR" sz="2200" dirty="0" smtClean="0"/>
              <a:t>  - </a:t>
            </a:r>
            <a:r>
              <a:rPr kumimoji="0" lang="ko-KR" altLang="en-US" sz="2200" dirty="0" smtClean="0"/>
              <a:t>대화에 대한 관심 표현</a:t>
            </a:r>
            <a:r>
              <a:rPr kumimoji="0" lang="en-US" altLang="ko-KR" sz="2200" dirty="0" smtClean="0"/>
              <a:t>=</a:t>
            </a:r>
            <a:r>
              <a:rPr kumimoji="0" lang="ko-KR" altLang="en-US" sz="2200" dirty="0" smtClean="0"/>
              <a:t>피드백</a:t>
            </a:r>
            <a:endParaRPr kumimoji="0" lang="en-US" altLang="ko-KR" sz="2200" dirty="0" smtClean="0"/>
          </a:p>
          <a:p>
            <a:pPr marL="0" indent="0">
              <a:buNone/>
            </a:pPr>
            <a:endParaRPr kumimoji="0" lang="en-US" altLang="ko-KR" sz="2200" dirty="0" smtClean="0"/>
          </a:p>
          <a:p>
            <a:pPr marL="0" indent="0">
              <a:buNone/>
            </a:pPr>
            <a:r>
              <a:rPr kumimoji="0" lang="en-US" altLang="ko-KR" sz="2200" dirty="0" smtClean="0"/>
              <a:t>  2) ‘</a:t>
            </a:r>
            <a:r>
              <a:rPr kumimoji="0" lang="ko-KR" altLang="en-US" sz="2200" dirty="0" smtClean="0"/>
              <a:t>진실함</a:t>
            </a:r>
            <a:r>
              <a:rPr kumimoji="0" lang="en-US" altLang="ko-KR" sz="2200" dirty="0" smtClean="0"/>
              <a:t>’</a:t>
            </a:r>
            <a:r>
              <a:rPr kumimoji="0" lang="ko-KR" altLang="en-US" sz="2200" dirty="0" smtClean="0"/>
              <a:t>의 주장</a:t>
            </a:r>
            <a:endParaRPr kumimoji="0" lang="en-US" altLang="ko-KR" sz="2200" dirty="0"/>
          </a:p>
          <a:p>
            <a:pPr marL="0" indent="0">
              <a:buNone/>
            </a:pPr>
            <a:endParaRPr kumimoji="0" lang="en-US" altLang="ko-KR" sz="2200" dirty="0"/>
          </a:p>
          <a:p>
            <a:pPr marL="0" indent="0">
              <a:buNone/>
            </a:pPr>
            <a:endParaRPr kumimoji="0" lang="en-US" altLang="ko-KR" sz="2200" dirty="0" smtClean="0"/>
          </a:p>
          <a:p>
            <a:pPr marL="0" indent="0">
              <a:buNone/>
            </a:pPr>
            <a:r>
              <a:rPr kumimoji="0" lang="ko-KR" altLang="en-US" sz="2200" dirty="0" smtClean="0"/>
              <a:t> </a:t>
            </a:r>
            <a:r>
              <a:rPr kumimoji="0" lang="en-US" altLang="ko-KR" sz="2200" dirty="0" smtClean="0">
                <a:sym typeface="Wingdings" panose="05000000000000000000" pitchFamily="2" charset="2"/>
              </a:rPr>
              <a:t> </a:t>
            </a:r>
            <a:r>
              <a:rPr kumimoji="0" lang="ko-KR" altLang="en-US" sz="2200" dirty="0" smtClean="0"/>
              <a:t>시선 떼기</a:t>
            </a:r>
            <a:endParaRPr kumimoji="0"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1263708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764704"/>
            <a:ext cx="7560840" cy="53614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dirty="0" smtClean="0"/>
              <a:t>의상</a:t>
            </a:r>
            <a:r>
              <a:rPr lang="en-US" altLang="ko-KR" dirty="0"/>
              <a:t>·</a:t>
            </a:r>
            <a:r>
              <a:rPr lang="ko-KR" altLang="en-US" dirty="0" smtClean="0"/>
              <a:t>장신구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artifacts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dirty="0" smtClean="0"/>
          </a:p>
          <a:p>
            <a:pPr marL="0" indent="0">
              <a:buNone/>
            </a:pPr>
            <a:r>
              <a:rPr lang="ko-KR" altLang="en-US" sz="2200" dirty="0" smtClean="0"/>
              <a:t> </a:t>
            </a:r>
            <a:r>
              <a:rPr lang="en-US" altLang="ko-KR" sz="2200" dirty="0" smtClean="0"/>
              <a:t>- </a:t>
            </a:r>
            <a:r>
              <a:rPr lang="ko-KR" altLang="en-US" sz="2200" dirty="0" smtClean="0"/>
              <a:t>개인의 특성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사회적 지위 등을 표현하는 비언어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- </a:t>
            </a:r>
            <a:r>
              <a:rPr lang="ko-KR" altLang="en-US" sz="2200" dirty="0" smtClean="0"/>
              <a:t>인간의 첫인상을 형성하는데 영향을 미침</a:t>
            </a: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 smtClean="0"/>
              <a:t>준</a:t>
            </a:r>
            <a:r>
              <a:rPr lang="en-US" altLang="ko-KR" dirty="0" smtClean="0"/>
              <a:t>(</a:t>
            </a:r>
            <a:r>
              <a:rPr lang="ko-KR" altLang="en-US" dirty="0" smtClean="0"/>
              <a:t>準</a:t>
            </a:r>
            <a:r>
              <a:rPr lang="en-US" altLang="ko-KR" dirty="0" smtClean="0"/>
              <a:t>)</a:t>
            </a:r>
            <a:r>
              <a:rPr lang="ko-KR" altLang="en-US" dirty="0" smtClean="0"/>
              <a:t>언어 </a:t>
            </a:r>
            <a:r>
              <a:rPr lang="en-US" altLang="ko-KR" dirty="0"/>
              <a:t>paralanguage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- </a:t>
            </a:r>
            <a:r>
              <a:rPr lang="ko-KR" altLang="en-US" sz="2200" dirty="0"/>
              <a:t>말의 음성적 측면과 관련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 smtClean="0"/>
              <a:t> </a:t>
            </a:r>
            <a:r>
              <a:rPr lang="en-US" altLang="ko-KR" sz="2200" dirty="0"/>
              <a:t>- </a:t>
            </a:r>
            <a:r>
              <a:rPr lang="ko-KR" altLang="en-US" sz="2200" dirty="0"/>
              <a:t>목소리의 </a:t>
            </a:r>
            <a:r>
              <a:rPr lang="ko-KR" altLang="en-US" sz="2200" dirty="0" smtClean="0"/>
              <a:t>어조</a:t>
            </a:r>
            <a:r>
              <a:rPr lang="en-US" altLang="ko-KR" sz="2200" dirty="0" smtClean="0"/>
              <a:t>(tone), </a:t>
            </a:r>
            <a:r>
              <a:rPr lang="ko-KR" altLang="en-US" sz="2200" dirty="0"/>
              <a:t>크기</a:t>
            </a:r>
            <a:r>
              <a:rPr lang="en-US" altLang="ko-KR" sz="2200" dirty="0"/>
              <a:t>, </a:t>
            </a:r>
            <a:r>
              <a:rPr lang="ko-KR" altLang="en-US" sz="2200" dirty="0" smtClean="0"/>
              <a:t>높낮이</a:t>
            </a:r>
            <a:r>
              <a:rPr lang="en-US" altLang="ko-KR" sz="2200" dirty="0" smtClean="0"/>
              <a:t>(pitch), </a:t>
            </a:r>
            <a:r>
              <a:rPr lang="ko-KR" altLang="en-US" sz="2200" dirty="0" smtClean="0"/>
              <a:t>억양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빠르기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 - </a:t>
            </a:r>
            <a:r>
              <a:rPr lang="ko-KR" altLang="en-US" sz="2200" dirty="0" smtClean="0"/>
              <a:t>동일한 말에 다른 의미를 부여할 수 있음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- </a:t>
            </a:r>
            <a:r>
              <a:rPr lang="ko-KR" altLang="en-US" sz="2200" dirty="0" smtClean="0"/>
              <a:t>개인의 성격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스타일을 표현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예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차가운 톤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따뜻한 톤</a:t>
            </a:r>
            <a:r>
              <a:rPr lang="en-US" altLang="ko-KR" sz="2200" dirty="0" smtClean="0"/>
              <a:t>, “</a:t>
            </a:r>
            <a:r>
              <a:rPr lang="ko-KR" altLang="en-US" sz="2200" dirty="0" smtClean="0"/>
              <a:t>예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날씨 참 좋네요</a:t>
            </a:r>
            <a:r>
              <a:rPr lang="en-US" altLang="ko-KR" sz="2200" dirty="0" smtClean="0"/>
              <a:t>“</a:t>
            </a:r>
          </a:p>
          <a:p>
            <a:pPr marL="0" indent="0">
              <a:buNone/>
            </a:pPr>
            <a:endParaRPr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229205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4048" y="1034530"/>
            <a:ext cx="3816424" cy="53614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dirty="0" smtClean="0"/>
              <a:t>공간</a:t>
            </a:r>
            <a:r>
              <a:rPr lang="en-US" altLang="ko-KR" dirty="0" smtClean="0"/>
              <a:t>/</a:t>
            </a:r>
            <a:r>
              <a:rPr lang="ko-KR" altLang="en-US" dirty="0" smtClean="0"/>
              <a:t>거리</a:t>
            </a:r>
            <a:endParaRPr lang="en-US" altLang="ko-KR" sz="22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친밀한 거리 </a:t>
            </a:r>
            <a:r>
              <a:rPr lang="en-US" altLang="ko-KR" sz="2200" dirty="0" smtClean="0"/>
              <a:t>– 45cm </a:t>
            </a:r>
            <a:r>
              <a:rPr lang="ko-KR" altLang="en-US" sz="2200" dirty="0" smtClean="0"/>
              <a:t>이내  예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엄마</a:t>
            </a:r>
            <a:r>
              <a:rPr lang="en-US" altLang="ko-KR" sz="2200" dirty="0" smtClean="0"/>
              <a:t>-</a:t>
            </a:r>
            <a:r>
              <a:rPr lang="ko-KR" altLang="en-US" sz="2200" dirty="0" smtClean="0"/>
              <a:t>아이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연인 사이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사적 거리 </a:t>
            </a:r>
            <a:r>
              <a:rPr lang="en-US" altLang="ko-KR" sz="2200" dirty="0" smtClean="0"/>
              <a:t>– 45-120cm     </a:t>
            </a:r>
            <a:r>
              <a:rPr lang="ko-KR" altLang="en-US" sz="2200" dirty="0" smtClean="0"/>
              <a:t>예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일반적인 친구 사이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사회적 거리 </a:t>
            </a:r>
            <a:r>
              <a:rPr lang="en-US" altLang="ko-KR" sz="2200" dirty="0" smtClean="0"/>
              <a:t>– 120-360cm </a:t>
            </a:r>
            <a:r>
              <a:rPr lang="ko-KR" altLang="en-US" sz="2200" dirty="0" smtClean="0"/>
              <a:t>예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직장에서 공적인 업무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공적 거리 </a:t>
            </a:r>
            <a:r>
              <a:rPr lang="en-US" altLang="ko-KR" sz="2200" dirty="0" smtClean="0"/>
              <a:t>- 360cm </a:t>
            </a:r>
            <a:r>
              <a:rPr lang="ko-KR" altLang="en-US" sz="2200" dirty="0" smtClean="0"/>
              <a:t>이상   예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공중을 대상으로 한 연설</a:t>
            </a:r>
            <a:endParaRPr lang="en-US" altLang="ko-KR" sz="22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47" y="980728"/>
            <a:ext cx="3950349" cy="4712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692999"/>
            <a:ext cx="10763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7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55976" y="764704"/>
            <a:ext cx="4248472" cy="5361459"/>
          </a:xfrm>
        </p:spPr>
        <p:txBody>
          <a:bodyPr/>
          <a:lstStyle/>
          <a:p>
            <a:pPr marL="0" indent="0">
              <a:buNone/>
            </a:pPr>
            <a:endParaRPr lang="en-US" altLang="ko-KR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/>
              <a:t>접촉 </a:t>
            </a:r>
            <a:r>
              <a:rPr lang="en-US" altLang="ko-KR" dirty="0"/>
              <a:t>contact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200" dirty="0" smtClean="0"/>
              <a:t>인간관계에서 친밀함을 표현</a:t>
            </a:r>
            <a:endParaRPr lang="en-US" altLang="ko-KR" sz="2200" dirty="0" smtClean="0"/>
          </a:p>
          <a:p>
            <a:pPr>
              <a:buFontTx/>
              <a:buChar char="-"/>
            </a:pPr>
            <a:endParaRPr lang="en-US" altLang="ko-KR" sz="2200" dirty="0" smtClean="0"/>
          </a:p>
          <a:p>
            <a:pPr>
              <a:buFontTx/>
              <a:buChar char="-"/>
            </a:pPr>
            <a:r>
              <a:rPr lang="ko-KR" altLang="en-US" sz="2200" dirty="0" smtClean="0"/>
              <a:t>문화 간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남녀 간 차이가 존재함</a:t>
            </a:r>
            <a:endParaRPr lang="en-US" altLang="ko-KR" sz="2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64704"/>
            <a:ext cx="2952328" cy="26682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698658"/>
            <a:ext cx="3060973" cy="239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8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640" y="963257"/>
            <a:ext cx="6696744" cy="6480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200" dirty="0" smtClean="0"/>
              <a:t>다음 사진에서 발견할 수 있는 비언어적 언어는</a:t>
            </a:r>
            <a:r>
              <a:rPr lang="en-US" altLang="ko-KR" sz="2200" dirty="0" smtClean="0"/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11329"/>
            <a:ext cx="6805190" cy="45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7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/>
              <a:t> </a:t>
            </a:r>
            <a:r>
              <a:rPr lang="en-US" altLang="ko-KR" dirty="0"/>
              <a:t>3</a:t>
            </a:r>
            <a:r>
              <a:rPr lang="en-US" altLang="ko-KR" sz="3200" smtClean="0"/>
              <a:t>. </a:t>
            </a:r>
            <a:r>
              <a:rPr lang="ko-KR" altLang="en-US" sz="3200" dirty="0" smtClean="0"/>
              <a:t>듣기</a:t>
            </a:r>
            <a:endParaRPr lang="ko-KR" altLang="en-US" sz="3200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27583" y="1570037"/>
            <a:ext cx="7416825" cy="4525963"/>
          </a:xfrm>
        </p:spPr>
        <p:txBody>
          <a:bodyPr/>
          <a:lstStyle/>
          <a:p>
            <a:pPr marL="457200" indent="-457200">
              <a:buAutoNum type="arabicPeriod"/>
            </a:pPr>
            <a:endParaRPr lang="en-US" altLang="ko-KR" sz="2200" dirty="0" smtClean="0"/>
          </a:p>
          <a:p>
            <a:pPr marL="457200" indent="-457200">
              <a:buAutoNum type="arabicParenR"/>
            </a:pPr>
            <a:r>
              <a:rPr lang="ko-KR" altLang="en-US" sz="2200" b="1" dirty="0" smtClean="0"/>
              <a:t>듣기의 중요성</a:t>
            </a:r>
            <a:endParaRPr lang="en-US" altLang="ko-KR" sz="2200" b="1" dirty="0" smtClean="0"/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“</a:t>
            </a:r>
            <a:r>
              <a:rPr lang="ko-KR" altLang="en-US" sz="2200" dirty="0" smtClean="0"/>
              <a:t>타인과 공존하며 함께 살아가기 위해 필요한 특별한 사회적 기술</a:t>
            </a:r>
            <a:r>
              <a:rPr lang="en-US" altLang="ko-KR" sz="2200" dirty="0" smtClean="0"/>
              <a:t>(social skill)” (Richard Sennett)</a:t>
            </a:r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 smtClean="0"/>
              <a:t>- </a:t>
            </a:r>
            <a:r>
              <a:rPr lang="ko-KR" altLang="en-US" sz="2200" dirty="0" smtClean="0"/>
              <a:t>상대방의 소통 만족도에 가장 큰 기여를 하는 요인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- </a:t>
            </a:r>
            <a:r>
              <a:rPr lang="ko-KR" altLang="en-US" sz="2200" dirty="0" smtClean="0"/>
              <a:t>사교적 매력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업무 매력의 중요 기여 요인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- </a:t>
            </a:r>
            <a:r>
              <a:rPr lang="ko-KR" altLang="en-US" sz="2200" dirty="0" smtClean="0"/>
              <a:t>능력 있는 </a:t>
            </a:r>
            <a:r>
              <a:rPr lang="ko-KR" altLang="en-US" sz="2200" dirty="0" err="1" smtClean="0"/>
              <a:t>소통행위자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= “</a:t>
            </a:r>
            <a:r>
              <a:rPr lang="ko-KR" altLang="en-US" sz="2200" dirty="0" smtClean="0"/>
              <a:t>잘 듣는 사람</a:t>
            </a:r>
            <a:r>
              <a:rPr lang="en-US" altLang="ko-KR" sz="2200" dirty="0" smtClean="0"/>
              <a:t>“</a:t>
            </a:r>
          </a:p>
          <a:p>
            <a:pPr marL="0" indent="0">
              <a:buNone/>
            </a:pPr>
            <a:r>
              <a:rPr lang="en-US" altLang="ko-KR" sz="2200" dirty="0" smtClean="0"/>
              <a:t>- </a:t>
            </a:r>
            <a:r>
              <a:rPr lang="ko-KR" altLang="en-US" sz="2200" dirty="0" smtClean="0"/>
              <a:t>상대에 대한 인정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존중의 징표</a:t>
            </a: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41491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5616" y="764705"/>
            <a:ext cx="6912768" cy="460851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2) </a:t>
            </a:r>
            <a:r>
              <a:rPr lang="ko-KR" altLang="en-US" dirty="0" smtClean="0"/>
              <a:t>경청의 의미와 방법</a:t>
            </a:r>
            <a:endParaRPr lang="en-US" altLang="ko-KR" dirty="0"/>
          </a:p>
          <a:p>
            <a:pPr>
              <a:buFontTx/>
              <a:buNone/>
            </a:pPr>
            <a:endParaRPr lang="ko-KR" alt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2200" dirty="0" smtClean="0"/>
              <a:t>경청의 의미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“</a:t>
            </a:r>
            <a:r>
              <a:rPr lang="ko-KR" altLang="en-US" sz="2200" dirty="0" smtClean="0"/>
              <a:t>남의 말을 잘 듣는다</a:t>
            </a:r>
            <a:r>
              <a:rPr lang="en-US" altLang="ko-KR" sz="2200" dirty="0" smtClean="0"/>
              <a:t>“</a:t>
            </a:r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 - </a:t>
            </a:r>
            <a:r>
              <a:rPr lang="ko-KR" altLang="en-US" sz="2200" dirty="0" smtClean="0"/>
              <a:t>물리적 의미에서 듣기를 많이 한다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ko-KR" altLang="en-US" sz="2200" dirty="0"/>
              <a:t> </a:t>
            </a:r>
            <a:r>
              <a:rPr lang="en-US" altLang="ko-KR" sz="2200" dirty="0"/>
              <a:t>- </a:t>
            </a:r>
            <a:r>
              <a:rPr lang="ko-KR" altLang="en-US" sz="2200" dirty="0"/>
              <a:t>상대의 말을 듣고자 하는 마음 자세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 smtClean="0"/>
              <a:t> - </a:t>
            </a:r>
            <a:r>
              <a:rPr lang="ko-KR" altLang="en-US" sz="2200" dirty="0" smtClean="0"/>
              <a:t>상대의 생각이나 감정을 잘 이해한다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- </a:t>
            </a:r>
            <a:r>
              <a:rPr lang="ko-KR" altLang="en-US" sz="2200" dirty="0" smtClean="0"/>
              <a:t>상대의 말을 잘 수용한다</a:t>
            </a:r>
            <a:endParaRPr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238709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 </a:t>
            </a:r>
            <a:r>
              <a:rPr lang="ko-KR" altLang="en-US" dirty="0" smtClean="0"/>
              <a:t>오늘의 강의</a:t>
            </a:r>
            <a:endParaRPr lang="ko-KR" altLang="en-US" sz="3200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27583" y="1570037"/>
            <a:ext cx="7416825" cy="4525963"/>
          </a:xfrm>
        </p:spPr>
        <p:txBody>
          <a:bodyPr/>
          <a:lstStyle/>
          <a:p>
            <a:pPr marL="457200" indent="-457200">
              <a:buAutoNum type="arabicPeriod"/>
            </a:pPr>
            <a:endParaRPr lang="en-US" altLang="ko-KR" sz="2200" dirty="0" smtClean="0"/>
          </a:p>
          <a:p>
            <a:pPr marL="457200" indent="-457200">
              <a:buAutoNum type="arabicPeriod"/>
            </a:pPr>
            <a:endParaRPr lang="en-US" altLang="ko-KR" sz="22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 smtClean="0"/>
              <a:t>커뮤니케이션의 유형들</a:t>
            </a:r>
            <a:endParaRPr lang="en-US" altLang="ko-KR" sz="22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 smtClean="0"/>
              <a:t>비언어적 언어</a:t>
            </a:r>
            <a:endParaRPr lang="en-US" altLang="ko-KR" sz="22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 smtClean="0"/>
              <a:t>듣기</a:t>
            </a:r>
            <a:endParaRPr lang="en-US" altLang="ko-KR" sz="2200" dirty="0" smtClean="0"/>
          </a:p>
          <a:p>
            <a:pPr marL="457200" indent="-457200">
              <a:buAutoNum type="arabicPeriod"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62215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5" y="764704"/>
            <a:ext cx="4176465" cy="53614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sz="2200" dirty="0" smtClean="0"/>
              <a:t>경청을 위한 말과 행동들</a:t>
            </a: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000" dirty="0"/>
              <a:t>(1) </a:t>
            </a:r>
            <a:r>
              <a:rPr lang="ko-KR" altLang="en-US" sz="2000" dirty="0"/>
              <a:t>상대 표현 권유 및 격려</a:t>
            </a:r>
          </a:p>
          <a:p>
            <a:pPr marL="0" indent="0">
              <a:buNone/>
            </a:pPr>
            <a:r>
              <a:rPr lang="en-US" altLang="ko-KR" sz="2000" dirty="0"/>
              <a:t>(2) </a:t>
            </a:r>
            <a:r>
              <a:rPr lang="ko-KR" altLang="en-US" sz="2000" dirty="0"/>
              <a:t>끼어들지 않기</a:t>
            </a:r>
          </a:p>
          <a:p>
            <a:pPr marL="0" indent="0">
              <a:buNone/>
            </a:pPr>
            <a:r>
              <a:rPr lang="en-US" altLang="ko-KR" sz="2000" dirty="0"/>
              <a:t>(3) </a:t>
            </a:r>
            <a:r>
              <a:rPr lang="ko-KR" altLang="en-US" sz="2000" dirty="0"/>
              <a:t>고개 끄덕임과 관심 </a:t>
            </a:r>
            <a:r>
              <a:rPr lang="ko-KR" altLang="en-US" sz="2000" dirty="0" smtClean="0"/>
              <a:t>있는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표정</a:t>
            </a:r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(4) </a:t>
            </a:r>
            <a:r>
              <a:rPr lang="ko-KR" altLang="en-US" sz="2000" dirty="0"/>
              <a:t>상대에 대한 시선 고정</a:t>
            </a:r>
          </a:p>
          <a:p>
            <a:pPr marL="0" indent="0">
              <a:buNone/>
            </a:pPr>
            <a:r>
              <a:rPr lang="en-US" altLang="ko-KR" sz="2000" dirty="0" smtClean="0"/>
              <a:t>(</a:t>
            </a:r>
            <a:r>
              <a:rPr lang="en-US" altLang="ko-KR" sz="2000" dirty="0"/>
              <a:t>5) </a:t>
            </a:r>
            <a:r>
              <a:rPr lang="ko-KR" altLang="en-US" sz="2000" dirty="0" smtClean="0"/>
              <a:t>딴 짓 하지 않기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33" y="3818248"/>
            <a:ext cx="7248525" cy="230505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932040" y="800033"/>
            <a:ext cx="3744416" cy="5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kumimoji="0" lang="en-US" altLang="ko-KR" sz="2200" dirty="0" smtClean="0"/>
          </a:p>
          <a:p>
            <a:pPr marL="0" indent="0">
              <a:buFont typeface="Arial" charset="0"/>
              <a:buNone/>
            </a:pPr>
            <a:endParaRPr kumimoji="0" lang="en-US" altLang="ko-KR" sz="2000" dirty="0" smtClean="0"/>
          </a:p>
          <a:p>
            <a:pPr marL="0" indent="0">
              <a:buNone/>
            </a:pPr>
            <a:r>
              <a:rPr kumimoji="0" lang="en-US" altLang="ko-KR" sz="2000" dirty="0" smtClean="0"/>
              <a:t>(6) </a:t>
            </a:r>
            <a:r>
              <a:rPr lang="ko-KR" altLang="en-US" sz="2000" dirty="0"/>
              <a:t>추임새로 반응하기</a:t>
            </a:r>
          </a:p>
          <a:p>
            <a:pPr marL="0" indent="0">
              <a:buFont typeface="Arial" charset="0"/>
              <a:buNone/>
            </a:pPr>
            <a:r>
              <a:rPr kumimoji="0" lang="en-US" altLang="ko-KR" sz="2000" dirty="0" smtClean="0"/>
              <a:t>(7) </a:t>
            </a:r>
            <a:r>
              <a:rPr kumimoji="0" lang="ko-KR" altLang="en-US" sz="2000" dirty="0" smtClean="0"/>
              <a:t>상대 말 정리</a:t>
            </a:r>
            <a:r>
              <a:rPr kumimoji="0" lang="en-US" altLang="ko-KR" sz="2000" dirty="0" smtClean="0"/>
              <a:t>·</a:t>
            </a:r>
            <a:r>
              <a:rPr kumimoji="0" lang="ko-KR" altLang="en-US" sz="2000" dirty="0" smtClean="0"/>
              <a:t>확인하기</a:t>
            </a:r>
            <a:endParaRPr kumimoji="0" lang="en-US" altLang="ko-KR" sz="2000" dirty="0" smtClean="0"/>
          </a:p>
          <a:p>
            <a:pPr marL="0" indent="0">
              <a:buFont typeface="Arial" charset="0"/>
              <a:buNone/>
            </a:pPr>
            <a:r>
              <a:rPr kumimoji="0" lang="en-US" altLang="ko-KR" sz="2000" dirty="0" smtClean="0"/>
              <a:t>(8) </a:t>
            </a:r>
            <a:r>
              <a:rPr kumimoji="0" lang="ko-KR" altLang="en-US" sz="2000" dirty="0" smtClean="0"/>
              <a:t>엉뚱한 말하지 않기</a:t>
            </a:r>
          </a:p>
          <a:p>
            <a:pPr marL="0" indent="0">
              <a:buFont typeface="Arial" charset="0"/>
              <a:buNone/>
            </a:pPr>
            <a:r>
              <a:rPr kumimoji="0" lang="en-US" altLang="ko-KR" sz="2000" dirty="0" smtClean="0"/>
              <a:t>(9) </a:t>
            </a:r>
            <a:r>
              <a:rPr kumimoji="0" lang="ko-KR" altLang="en-US" sz="2000" dirty="0" smtClean="0"/>
              <a:t>궁금한 점 질문하기</a:t>
            </a:r>
          </a:p>
          <a:p>
            <a:pPr marL="0" indent="0">
              <a:buFont typeface="Arial" charset="0"/>
              <a:buNone/>
            </a:pPr>
            <a:r>
              <a:rPr kumimoji="0" lang="en-US" altLang="ko-KR" sz="2000" dirty="0" smtClean="0"/>
              <a:t>(10) ‘</a:t>
            </a:r>
            <a:r>
              <a:rPr kumimoji="0" lang="ko-KR" altLang="en-US" sz="2000" dirty="0" smtClean="0"/>
              <a:t>이해했다</a:t>
            </a:r>
            <a:r>
              <a:rPr kumimoji="0" lang="en-US" altLang="ko-KR" sz="2000" dirty="0" smtClean="0"/>
              <a:t>’</a:t>
            </a:r>
            <a:r>
              <a:rPr kumimoji="0" lang="ko-KR" altLang="en-US" sz="2000" dirty="0" smtClean="0"/>
              <a:t>는 말하기</a:t>
            </a:r>
            <a:endParaRPr kumimoji="0"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44869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 1. </a:t>
            </a:r>
            <a:r>
              <a:rPr lang="ko-KR" altLang="en-US" sz="3200" dirty="0" smtClean="0"/>
              <a:t>커뮤니케이션의 유형</a:t>
            </a:r>
            <a:endParaRPr lang="ko-KR" altLang="en-US" sz="3200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27583" y="1570037"/>
            <a:ext cx="7704857" cy="4525963"/>
          </a:xfrm>
        </p:spPr>
        <p:txBody>
          <a:bodyPr/>
          <a:lstStyle/>
          <a:p>
            <a:pPr marL="457200" indent="-457200">
              <a:buAutoNum type="arabicPeriod"/>
            </a:pPr>
            <a:endParaRPr lang="en-US" altLang="ko-KR" sz="2200" dirty="0" smtClean="0"/>
          </a:p>
          <a:p>
            <a:pPr marL="457200" indent="-457200">
              <a:buAutoNum type="arabicParenR"/>
            </a:pPr>
            <a:r>
              <a:rPr lang="ko-KR" altLang="en-US" sz="2200" b="1" dirty="0" smtClean="0"/>
              <a:t>면대면 커뮤니케이션</a:t>
            </a:r>
            <a:r>
              <a:rPr lang="en-US" altLang="ko-KR" sz="2200" b="1" dirty="0" smtClean="0"/>
              <a:t> face-to-face communication:</a:t>
            </a:r>
          </a:p>
          <a:p>
            <a:pPr marL="0" indent="0">
              <a:buNone/>
            </a:pPr>
            <a:r>
              <a:rPr lang="en-US" altLang="ko-KR" sz="2200" b="1" dirty="0"/>
              <a:t> </a:t>
            </a:r>
            <a:r>
              <a:rPr lang="en-US" altLang="ko-KR" sz="2200" b="1" dirty="0" smtClean="0"/>
              <a:t>      </a:t>
            </a:r>
            <a:r>
              <a:rPr lang="ko-KR" altLang="en-US" sz="2200" dirty="0"/>
              <a:t>직접 얼굴을 맞대고 </a:t>
            </a:r>
            <a:r>
              <a:rPr lang="ko-KR" altLang="en-US" sz="2200" dirty="0" smtClean="0"/>
              <a:t>하는 </a:t>
            </a:r>
            <a:r>
              <a:rPr lang="ko-KR" altLang="en-US" sz="2200" dirty="0"/>
              <a:t>커뮤니케이션</a:t>
            </a:r>
            <a:endParaRPr lang="en-US" altLang="ko-KR" sz="2200" dirty="0"/>
          </a:p>
          <a:p>
            <a:pPr marL="457200" indent="-457200">
              <a:buAutoNum type="arabicParenR"/>
            </a:pP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 smtClean="0"/>
              <a:t>    * </a:t>
            </a:r>
            <a:r>
              <a:rPr lang="ko-KR" altLang="en-US" sz="2200" b="1" dirty="0" smtClean="0"/>
              <a:t>대인 커뮤니케이션 </a:t>
            </a:r>
            <a:r>
              <a:rPr lang="en-US" altLang="ko-KR" sz="2200" b="1" dirty="0" smtClean="0"/>
              <a:t>interpersonal communication</a:t>
            </a:r>
            <a:r>
              <a:rPr lang="en-US" altLang="ko-KR" sz="2200" dirty="0" smtClean="0"/>
              <a:t>:</a:t>
            </a:r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  </a:t>
            </a:r>
            <a:r>
              <a:rPr lang="ko-KR" altLang="en-US" sz="2200" dirty="0" smtClean="0"/>
              <a:t>둘 또는 그 이상의 사람들이 언어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비언어 수단을 사용해 정보나 생각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감정을 교환하는 과정</a:t>
            </a:r>
            <a:endParaRPr lang="en-US" altLang="ko-KR" sz="2200" dirty="0"/>
          </a:p>
          <a:p>
            <a:pPr marL="457200" indent="-457200">
              <a:buAutoNum type="arabicParenR"/>
            </a:pP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b="1" dirty="0" smtClean="0"/>
              <a:t>2) </a:t>
            </a:r>
            <a:r>
              <a:rPr lang="ko-KR" altLang="en-US" sz="2200" b="1" dirty="0" smtClean="0"/>
              <a:t>매개된 커뮤니케이션 </a:t>
            </a:r>
            <a:r>
              <a:rPr lang="en-US" altLang="ko-KR" sz="2200" b="1" dirty="0" smtClean="0"/>
              <a:t>mediated communication:</a:t>
            </a:r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   </a:t>
            </a:r>
            <a:r>
              <a:rPr lang="ko-KR" altLang="en-US" sz="2200" dirty="0" smtClean="0"/>
              <a:t>정보 커뮤니케이션 기술을 이용해 수행된 커뮤니케이션</a:t>
            </a:r>
            <a:endParaRPr lang="en-US" altLang="ko-KR" sz="2200" dirty="0" smtClean="0"/>
          </a:p>
        </p:txBody>
      </p:sp>
      <p:sp>
        <p:nvSpPr>
          <p:cNvPr id="5" name="해 4"/>
          <p:cNvSpPr/>
          <p:nvPr/>
        </p:nvSpPr>
        <p:spPr>
          <a:xfrm>
            <a:off x="1187624" y="3284984"/>
            <a:ext cx="275547" cy="221690"/>
          </a:xfrm>
          <a:prstGeom prst="su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7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601215" y="671934"/>
            <a:ext cx="8229600" cy="917575"/>
          </a:xfrm>
        </p:spPr>
        <p:txBody>
          <a:bodyPr/>
          <a:lstStyle/>
          <a:p>
            <a:pPr algn="l"/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ko-KR" altLang="en-US" sz="2400" b="1" dirty="0" smtClean="0"/>
              <a:t>커뮤니케이션의 층위</a:t>
            </a:r>
            <a:r>
              <a:rPr lang="en-US" altLang="ko-KR" sz="2400" b="1" dirty="0" smtClean="0"/>
              <a:t>(levels of </a:t>
            </a:r>
            <a:r>
              <a:rPr lang="en-US" altLang="ko-KR" sz="2400" b="1" dirty="0" err="1" smtClean="0"/>
              <a:t>communiation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27583" y="1570037"/>
            <a:ext cx="7776865" cy="4525963"/>
          </a:xfrm>
        </p:spPr>
        <p:txBody>
          <a:bodyPr/>
          <a:lstStyle/>
          <a:p>
            <a:pPr marL="457200" indent="-457200">
              <a:buAutoNum type="arabicPeriod"/>
            </a:pP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1) </a:t>
            </a:r>
            <a:r>
              <a:rPr lang="ko-KR" altLang="en-US" sz="2200" dirty="0" smtClean="0"/>
              <a:t>자기 내 커뮤니케이션</a:t>
            </a:r>
            <a:r>
              <a:rPr lang="en-US" altLang="ko-KR" sz="2200" dirty="0" smtClean="0"/>
              <a:t> intrapersonal communication</a:t>
            </a:r>
          </a:p>
          <a:p>
            <a:pPr marL="0" indent="0">
              <a:buNone/>
            </a:pPr>
            <a:r>
              <a:rPr lang="en-US" altLang="ko-KR" sz="2200" dirty="0" smtClean="0">
                <a:solidFill>
                  <a:srgbClr val="C00000"/>
                </a:solidFill>
              </a:rPr>
              <a:t>2) (2</a:t>
            </a:r>
            <a:r>
              <a:rPr lang="ko-KR" altLang="en-US" sz="2200" dirty="0" smtClean="0">
                <a:solidFill>
                  <a:srgbClr val="C00000"/>
                </a:solidFill>
              </a:rPr>
              <a:t>인</a:t>
            </a:r>
            <a:r>
              <a:rPr lang="en-US" altLang="ko-KR" sz="2200" dirty="0" smtClean="0">
                <a:solidFill>
                  <a:srgbClr val="C00000"/>
                </a:solidFill>
              </a:rPr>
              <a:t>) </a:t>
            </a:r>
            <a:r>
              <a:rPr lang="ko-KR" altLang="en-US" sz="2200" dirty="0" smtClean="0">
                <a:solidFill>
                  <a:srgbClr val="C00000"/>
                </a:solidFill>
              </a:rPr>
              <a:t>대인 커뮤니케이션</a:t>
            </a:r>
            <a:r>
              <a:rPr lang="en-US" altLang="ko-KR" sz="2200" dirty="0" smtClean="0">
                <a:solidFill>
                  <a:srgbClr val="C00000"/>
                </a:solidFill>
              </a:rPr>
              <a:t>*</a:t>
            </a:r>
            <a:r>
              <a:rPr lang="ko-KR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ko-KR" sz="2200" dirty="0" smtClean="0">
                <a:solidFill>
                  <a:srgbClr val="C00000"/>
                </a:solidFill>
              </a:rPr>
              <a:t>interpersonal communication</a:t>
            </a:r>
          </a:p>
          <a:p>
            <a:pPr marL="0" indent="0">
              <a:buNone/>
            </a:pPr>
            <a:r>
              <a:rPr lang="en-US" altLang="ko-KR" sz="2200" dirty="0" smtClean="0">
                <a:solidFill>
                  <a:srgbClr val="C00000"/>
                </a:solidFill>
              </a:rPr>
              <a:t>3) </a:t>
            </a:r>
            <a:r>
              <a:rPr lang="ko-KR" altLang="en-US" sz="2200" dirty="0">
                <a:solidFill>
                  <a:srgbClr val="C00000"/>
                </a:solidFill>
              </a:rPr>
              <a:t>소집단 커뮤니케이션 </a:t>
            </a:r>
            <a:r>
              <a:rPr lang="en-US" altLang="ko-KR" sz="2200" dirty="0">
                <a:solidFill>
                  <a:srgbClr val="C00000"/>
                </a:solidFill>
              </a:rPr>
              <a:t>small group communication</a:t>
            </a:r>
          </a:p>
          <a:p>
            <a:pPr marL="0" indent="0">
              <a:buNone/>
            </a:pPr>
            <a:r>
              <a:rPr lang="en-US" altLang="ko-KR" sz="2200" dirty="0" smtClean="0">
                <a:solidFill>
                  <a:srgbClr val="C00000"/>
                </a:solidFill>
              </a:rPr>
              <a:t>4) </a:t>
            </a:r>
            <a:r>
              <a:rPr lang="ko-KR" altLang="en-US" sz="2200" dirty="0">
                <a:solidFill>
                  <a:srgbClr val="C00000"/>
                </a:solidFill>
              </a:rPr>
              <a:t>공중 커뮤니케이션 </a:t>
            </a:r>
            <a:r>
              <a:rPr lang="en-US" altLang="ko-KR" sz="2200" dirty="0">
                <a:solidFill>
                  <a:srgbClr val="C00000"/>
                </a:solidFill>
              </a:rPr>
              <a:t>public communication</a:t>
            </a:r>
          </a:p>
          <a:p>
            <a:pPr marL="0" indent="0">
              <a:buNone/>
            </a:pPr>
            <a:r>
              <a:rPr lang="en-US" altLang="ko-KR" sz="2200" dirty="0">
                <a:solidFill>
                  <a:srgbClr val="0070C0"/>
                </a:solidFill>
              </a:rPr>
              <a:t>5) </a:t>
            </a:r>
            <a:r>
              <a:rPr lang="ko-KR" altLang="en-US" sz="2200" dirty="0">
                <a:solidFill>
                  <a:srgbClr val="0070C0"/>
                </a:solidFill>
              </a:rPr>
              <a:t>매스 </a:t>
            </a:r>
            <a:r>
              <a:rPr lang="ko-KR" altLang="en-US" sz="2200" dirty="0" smtClean="0">
                <a:solidFill>
                  <a:srgbClr val="0070C0"/>
                </a:solidFill>
              </a:rPr>
              <a:t>커뮤니케이션 </a:t>
            </a:r>
            <a:r>
              <a:rPr lang="en-US" altLang="ko-KR" sz="2200" dirty="0" smtClean="0">
                <a:solidFill>
                  <a:srgbClr val="0070C0"/>
                </a:solidFill>
              </a:rPr>
              <a:t>mass communication</a:t>
            </a:r>
            <a:endParaRPr lang="ko-KR" altLang="en-US" sz="2200" dirty="0">
              <a:solidFill>
                <a:srgbClr val="0070C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238767"/>
            <a:ext cx="2799779" cy="1857233"/>
          </a:xfrm>
          <a:prstGeom prst="rect">
            <a:avLst/>
          </a:prstGeom>
        </p:spPr>
      </p:pic>
      <p:sp>
        <p:nvSpPr>
          <p:cNvPr id="5" name="아래쪽 리본 4"/>
          <p:cNvSpPr/>
          <p:nvPr/>
        </p:nvSpPr>
        <p:spPr>
          <a:xfrm>
            <a:off x="684707" y="1027103"/>
            <a:ext cx="285752" cy="187765"/>
          </a:xfrm>
          <a:prstGeom prst="ribbon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6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1) </a:t>
            </a:r>
            <a:r>
              <a:rPr lang="ko-KR" altLang="en-US" dirty="0" smtClean="0"/>
              <a:t>자기 내 커뮤니케이션</a:t>
            </a:r>
            <a:endParaRPr lang="en-US" altLang="ko-KR" dirty="0" smtClean="0"/>
          </a:p>
          <a:p>
            <a:pPr>
              <a:buFontTx/>
              <a:buNone/>
            </a:pPr>
            <a:endParaRPr lang="ko-KR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자기 안에서 커뮤니케이션 하는 것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자기가 송신자도 되고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수신자도 됨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채널은</a:t>
            </a:r>
            <a:r>
              <a:rPr lang="en-US" altLang="ko-KR" sz="2200" dirty="0" smtClean="0"/>
              <a:t>?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자기 인식이나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자기 감정 통제에 중요</a:t>
            </a:r>
            <a:r>
              <a:rPr lang="en-US" altLang="ko-KR" sz="2200" dirty="0" smtClean="0"/>
              <a:t> </a:t>
            </a:r>
            <a:endParaRPr lang="en-US" altLang="ko-KR" sz="2200" dirty="0"/>
          </a:p>
          <a:p>
            <a:pPr>
              <a:buFontTx/>
              <a:buNone/>
            </a:pPr>
            <a:endParaRPr lang="en-US" altLang="ko-KR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445433"/>
            <a:ext cx="2877120" cy="27208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268760"/>
            <a:ext cx="3231770" cy="24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)  (2</a:t>
            </a:r>
            <a:r>
              <a:rPr lang="ko-KR" altLang="en-US" dirty="0" smtClean="0"/>
              <a:t>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대인 커뮤니케이션</a:t>
            </a:r>
            <a:endParaRPr lang="en-US" altLang="ko-KR" dirty="0" smtClean="0"/>
          </a:p>
          <a:p>
            <a:pPr>
              <a:buFontTx/>
              <a:buNone/>
            </a:pPr>
            <a:endParaRPr lang="ko-KR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‘</a:t>
            </a:r>
            <a:r>
              <a:rPr lang="ko-KR" altLang="en-US" sz="2200" dirty="0" smtClean="0"/>
              <a:t>너와 나</a:t>
            </a:r>
            <a:r>
              <a:rPr lang="en-US" altLang="ko-KR" sz="2200" dirty="0" smtClean="0"/>
              <a:t>‘ </a:t>
            </a:r>
            <a:r>
              <a:rPr lang="ko-KR" altLang="en-US" sz="2200" dirty="0" smtClean="0"/>
              <a:t>사이의 대화가 기본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보통 비공식적인 상황에서 자유롭게 이루어짐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풍부한 피드백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   - </a:t>
            </a:r>
            <a:r>
              <a:rPr lang="ko-KR" altLang="en-US" sz="2200" dirty="0" smtClean="0"/>
              <a:t>서로 송신자와 수신자의 역할을 주고 받음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- </a:t>
            </a:r>
            <a:r>
              <a:rPr lang="ko-KR" altLang="en-US" sz="2200" dirty="0" smtClean="0"/>
              <a:t>메시지가 의도한 대로 잘 전달되었는지 수시로 점검 가능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메시지</a:t>
            </a:r>
            <a:r>
              <a:rPr lang="en-US" altLang="ko-KR" sz="2200" dirty="0" smtClean="0"/>
              <a:t>:</a:t>
            </a:r>
            <a:r>
              <a:rPr lang="ko-KR" altLang="en-US" sz="2200" dirty="0" smtClean="0"/>
              <a:t> </a:t>
            </a:r>
            <a:r>
              <a:rPr lang="ko-KR" altLang="en-US" sz="2200" dirty="0" err="1" smtClean="0"/>
              <a:t>언어뿐</a:t>
            </a:r>
            <a:r>
              <a:rPr lang="ko-KR" altLang="en-US" sz="2200" dirty="0" smtClean="0"/>
              <a:t> 아니라 비언어적 언어도 풍부하게 활용</a:t>
            </a:r>
            <a:endParaRPr lang="en-US" altLang="ko-KR" sz="2200" dirty="0" smtClean="0"/>
          </a:p>
          <a:p>
            <a:pPr>
              <a:buFontTx/>
              <a:buNone/>
            </a:pPr>
            <a:endParaRPr lang="en-US" altLang="ko-KR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49080"/>
            <a:ext cx="2657182" cy="20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2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</a:t>
            </a:r>
            <a:r>
              <a:rPr lang="en-US" altLang="ko-KR" dirty="0" smtClean="0"/>
              <a:t>)  </a:t>
            </a:r>
            <a:r>
              <a:rPr lang="ko-KR" altLang="en-US" dirty="0" smtClean="0"/>
              <a:t>소집단 커뮤니케이션</a:t>
            </a:r>
            <a:endParaRPr lang="en-US" altLang="ko-KR" dirty="0" smtClean="0"/>
          </a:p>
          <a:p>
            <a:pPr>
              <a:buFontTx/>
              <a:buNone/>
            </a:pPr>
            <a:endParaRPr lang="ko-KR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3</a:t>
            </a:r>
            <a:r>
              <a:rPr lang="ko-KR" altLang="en-US" sz="2200" dirty="0" smtClean="0"/>
              <a:t>인</a:t>
            </a:r>
            <a:r>
              <a:rPr lang="en-US" altLang="ko-KR" sz="2200" dirty="0" smtClean="0"/>
              <a:t>~12</a:t>
            </a:r>
            <a:r>
              <a:rPr lang="ko-KR" altLang="en-US" sz="2200" dirty="0" smtClean="0"/>
              <a:t>인</a:t>
            </a:r>
            <a:r>
              <a:rPr lang="en-US" altLang="ko-KR" sz="2200" dirty="0" smtClean="0"/>
              <a:t> </a:t>
            </a:r>
            <a:r>
              <a:rPr lang="ko-KR" altLang="en-US" sz="2200" dirty="0" smtClean="0"/>
              <a:t>정도에서 이루어짐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원시 시대부터 많이 이용한 인간의 자연스러운 사회 활동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생존에도 도움이 될 뿐 아니라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게임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스포츠에도 적합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피드백 가능하지만</a:t>
            </a:r>
            <a:r>
              <a:rPr lang="en-US" altLang="ko-KR" sz="2200" dirty="0" smtClean="0"/>
              <a:t>,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(2</a:t>
            </a:r>
            <a:r>
              <a:rPr lang="ko-KR" altLang="en-US" sz="2200" dirty="0" smtClean="0"/>
              <a:t>인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대인 커뮤니케이션보다는 약함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각 구성원들이 어떻게 연계되는지에 따라 다양한 유형이 가능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</a:t>
            </a:r>
            <a:endParaRPr lang="en-US" altLang="ko-KR" sz="2200" dirty="0"/>
          </a:p>
        </p:txBody>
      </p:sp>
      <p:pic>
        <p:nvPicPr>
          <p:cNvPr id="2050" name="Picture 2" descr="COMS-120 - Small Group Communication - Kerry Osbor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49080"/>
            <a:ext cx="2555503" cy="21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4120563"/>
            <a:ext cx="2890068" cy="20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1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764704"/>
            <a:ext cx="7560840" cy="536145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)  </a:t>
            </a:r>
            <a:r>
              <a:rPr lang="ko-KR" altLang="en-US" dirty="0" smtClean="0"/>
              <a:t>공중 커뮤니케이션</a:t>
            </a:r>
            <a:endParaRPr lang="en-US" altLang="ko-KR" dirty="0" smtClean="0"/>
          </a:p>
          <a:p>
            <a:pPr>
              <a:buFontTx/>
              <a:buNone/>
            </a:pPr>
            <a:endParaRPr lang="ko-KR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화자는 한 명이지만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청자는 다수</a:t>
            </a:r>
            <a:r>
              <a:rPr lang="en-US" altLang="ko-KR" sz="2200" dirty="0" smtClean="0"/>
              <a:t>(12</a:t>
            </a:r>
            <a:r>
              <a:rPr lang="ko-KR" altLang="en-US" sz="2200" dirty="0" smtClean="0"/>
              <a:t>인 이상</a:t>
            </a:r>
            <a:r>
              <a:rPr lang="en-US" altLang="ko-KR" sz="2200" dirty="0" smtClean="0"/>
              <a:t>)</a:t>
            </a:r>
            <a:r>
              <a:rPr lang="ko-KR" altLang="en-US" sz="2200" dirty="0" smtClean="0"/>
              <a:t>인 커뮤니케이션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‘</a:t>
            </a:r>
            <a:r>
              <a:rPr lang="ko-KR" altLang="en-US" sz="2200" dirty="0" smtClean="0"/>
              <a:t>공중 스피치</a:t>
            </a:r>
            <a:r>
              <a:rPr lang="en-US" altLang="ko-KR" sz="2200" dirty="0" smtClean="0"/>
              <a:t>’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public speech or public speaking</a:t>
            </a:r>
          </a:p>
          <a:p>
            <a:pPr marL="0" indent="0">
              <a:buNone/>
            </a:pPr>
            <a:r>
              <a:rPr lang="en-US" altLang="ko-KR" sz="2200" dirty="0" smtClean="0"/>
              <a:t>    </a:t>
            </a:r>
            <a:r>
              <a:rPr lang="ko-KR" altLang="en-US" sz="2200" dirty="0" smtClean="0"/>
              <a:t>예</a:t>
            </a:r>
            <a:r>
              <a:rPr lang="en-US" altLang="ko-KR" sz="2200" dirty="0"/>
              <a:t>) </a:t>
            </a:r>
            <a:r>
              <a:rPr lang="ko-KR" altLang="en-US" sz="2200" dirty="0"/>
              <a:t>강의</a:t>
            </a:r>
            <a:r>
              <a:rPr lang="en-US" altLang="ko-KR" sz="2200" dirty="0"/>
              <a:t>, </a:t>
            </a:r>
            <a:r>
              <a:rPr lang="ko-KR" altLang="en-US" sz="2200" dirty="0"/>
              <a:t>학생 발표</a:t>
            </a:r>
            <a:r>
              <a:rPr lang="en-US" altLang="ko-KR" sz="2200" dirty="0"/>
              <a:t>, </a:t>
            </a:r>
            <a:r>
              <a:rPr lang="ko-KR" altLang="en-US" sz="2200" dirty="0"/>
              <a:t>정치인 연설</a:t>
            </a:r>
            <a:r>
              <a:rPr lang="en-US" altLang="ko-KR" sz="2200" dirty="0"/>
              <a:t>, </a:t>
            </a:r>
            <a:r>
              <a:rPr lang="ko-KR" altLang="en-US" sz="2200" dirty="0"/>
              <a:t>신제품 설명회</a:t>
            </a:r>
            <a:r>
              <a:rPr lang="en-US" altLang="ko-KR" sz="2200" dirty="0"/>
              <a:t>, </a:t>
            </a:r>
            <a:r>
              <a:rPr lang="ko-KR" altLang="en-US" sz="2200" dirty="0"/>
              <a:t>오락회 사회 등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많은 청중을 대상으로 연속적이고 조직화된 메시지를 제시</a:t>
            </a:r>
            <a:endParaRPr lang="en-US" altLang="ko-KR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 smtClean="0"/>
              <a:t>많은 사람 앞에서 발표를 하고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dirty="0" smtClean="0"/>
              <a:t>평가를 받는 것에 대한 불안이 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ko-KR" altLang="en-US" sz="2200" dirty="0" smtClean="0"/>
              <a:t>발생할 수 있음</a:t>
            </a:r>
            <a:endParaRPr lang="en-US" altLang="ko-KR" sz="2200" dirty="0" smtClean="0"/>
          </a:p>
        </p:txBody>
      </p:sp>
      <p:pic>
        <p:nvPicPr>
          <p:cNvPr id="3074" name="Picture 2" descr="Mastering Public Speaking &amp; Communication- 1Trai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149080"/>
            <a:ext cx="3114799" cy="18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2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 </a:t>
            </a:r>
            <a:r>
              <a:rPr lang="en-US" altLang="ko-KR" sz="3200" dirty="0" smtClean="0"/>
              <a:t>2. </a:t>
            </a:r>
            <a:r>
              <a:rPr lang="ko-KR" altLang="en-US" sz="3200" dirty="0" smtClean="0"/>
              <a:t>비언어적 언어</a:t>
            </a:r>
            <a:r>
              <a:rPr lang="en-US" altLang="ko-KR" sz="3200" dirty="0" smtClean="0"/>
              <a:t>(non-verbal language)</a:t>
            </a:r>
            <a:endParaRPr lang="ko-KR" altLang="en-US" sz="3200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27583" y="1570037"/>
            <a:ext cx="4248473" cy="4525963"/>
          </a:xfrm>
        </p:spPr>
        <p:txBody>
          <a:bodyPr/>
          <a:lstStyle/>
          <a:p>
            <a:pPr marL="457200" indent="-457200">
              <a:buAutoNum type="arabicPeriod"/>
            </a:pPr>
            <a:endParaRPr lang="en-US" altLang="ko-KR" sz="2200" dirty="0" smtClean="0"/>
          </a:p>
          <a:p>
            <a:pPr marL="457200" indent="-457200">
              <a:buAutoNum type="arabicParenR"/>
            </a:pPr>
            <a:r>
              <a:rPr lang="ko-KR" altLang="en-US" sz="2200" b="1" dirty="0" smtClean="0"/>
              <a:t>비언어적 언어의 중요성</a:t>
            </a:r>
            <a:endParaRPr lang="en-US" altLang="ko-KR" sz="2200" b="1" dirty="0" smtClean="0"/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 </a:t>
            </a:r>
            <a:r>
              <a:rPr lang="ko-KR" altLang="en-US" sz="2200" dirty="0" err="1" smtClean="0"/>
              <a:t>메러비안</a:t>
            </a:r>
            <a:r>
              <a:rPr lang="en-US" altLang="ko-KR" sz="2200" dirty="0" smtClean="0"/>
              <a:t>(</a:t>
            </a:r>
            <a:r>
              <a:rPr lang="en-US" altLang="ko-KR" sz="2200" dirty="0" err="1" smtClean="0"/>
              <a:t>Mehrabian</a:t>
            </a:r>
            <a:r>
              <a:rPr lang="en-US" altLang="ko-KR" sz="2200" dirty="0" smtClean="0"/>
              <a:t>)</a:t>
            </a:r>
            <a:r>
              <a:rPr lang="ko-KR" altLang="en-US" sz="2200" dirty="0" smtClean="0"/>
              <a:t>의 법칙</a:t>
            </a:r>
            <a:endParaRPr lang="en-US" altLang="ko-KR" sz="2200" dirty="0"/>
          </a:p>
          <a:p>
            <a:pPr>
              <a:buFontTx/>
              <a:buChar char="-"/>
            </a:pPr>
            <a:r>
              <a:rPr lang="en-US" altLang="ko-KR" sz="2200" dirty="0" smtClean="0"/>
              <a:t>(</a:t>
            </a:r>
            <a:r>
              <a:rPr lang="ko-KR" altLang="en-US" sz="2200" dirty="0" smtClean="0"/>
              <a:t>자신의 감정이나 태도를 말할 때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메시지의 의미의 </a:t>
            </a:r>
            <a:r>
              <a:rPr lang="en-US" altLang="ko-KR" sz="2200" dirty="0" smtClean="0"/>
              <a:t>55%</a:t>
            </a:r>
            <a:r>
              <a:rPr lang="ko-KR" altLang="en-US" sz="2200" dirty="0" smtClean="0"/>
              <a:t>는 표정에서</a:t>
            </a:r>
            <a:r>
              <a:rPr lang="en-US" altLang="ko-KR" sz="2200" dirty="0" smtClean="0"/>
              <a:t>, 38%</a:t>
            </a:r>
            <a:r>
              <a:rPr lang="ko-KR" altLang="en-US" sz="2200" dirty="0" smtClean="0"/>
              <a:t>는 목소리에서 </a:t>
            </a:r>
            <a:r>
              <a:rPr lang="en-US" altLang="ko-KR" sz="2200" dirty="0" smtClean="0"/>
              <a:t>7%</a:t>
            </a:r>
            <a:r>
              <a:rPr lang="ko-KR" altLang="en-US" sz="2200" dirty="0" smtClean="0"/>
              <a:t>는 말에서 온다</a:t>
            </a:r>
            <a:r>
              <a:rPr lang="en-US" altLang="ko-KR" sz="2200" dirty="0" smtClean="0"/>
              <a:t>.</a:t>
            </a:r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r>
              <a:rPr lang="ko-KR" altLang="en-US" sz="2200" dirty="0" smtClean="0"/>
              <a:t>예</a:t>
            </a:r>
            <a:r>
              <a:rPr lang="en-US" altLang="ko-KR" sz="2200" dirty="0" smtClean="0"/>
              <a:t>) “</a:t>
            </a:r>
            <a:r>
              <a:rPr lang="ko-KR" altLang="en-US" sz="2200" dirty="0" smtClean="0"/>
              <a:t>나</a:t>
            </a:r>
            <a:r>
              <a:rPr lang="en-US" altLang="ko-KR" sz="2200" dirty="0" smtClean="0"/>
              <a:t>, </a:t>
            </a:r>
            <a:r>
              <a:rPr lang="ko-KR" altLang="en-US" sz="2200" dirty="0" err="1" smtClean="0"/>
              <a:t>영철이랑</a:t>
            </a:r>
            <a:r>
              <a:rPr lang="ko-KR" altLang="en-US" sz="2200" dirty="0" smtClean="0"/>
              <a:t> 친해</a:t>
            </a:r>
            <a:r>
              <a:rPr lang="en-US" altLang="ko-KR" sz="2200" dirty="0" smtClean="0"/>
              <a:t>“</a:t>
            </a:r>
          </a:p>
          <a:p>
            <a:pPr marL="0" indent="0">
              <a:buNone/>
            </a:pPr>
            <a:endParaRPr lang="ko-KR" altLang="en-US" sz="2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017" y="1916832"/>
            <a:ext cx="3380035" cy="2790303"/>
          </a:xfrm>
          <a:prstGeom prst="rect">
            <a:avLst/>
          </a:prstGeom>
        </p:spPr>
      </p:pic>
      <p:sp>
        <p:nvSpPr>
          <p:cNvPr id="7" name="해 6"/>
          <p:cNvSpPr/>
          <p:nvPr/>
        </p:nvSpPr>
        <p:spPr>
          <a:xfrm>
            <a:off x="993711" y="2888062"/>
            <a:ext cx="275547" cy="221690"/>
          </a:xfrm>
          <a:prstGeom prst="su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54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17345</TotalTime>
  <Words>755</Words>
  <Application>Microsoft Office PowerPoint</Application>
  <PresentationFormat>화면 슬라이드 쇼(4:3)</PresentationFormat>
  <Paragraphs>165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가는안상수체</vt:lpstr>
      <vt:lpstr>굴림</vt:lpstr>
      <vt:lpstr>맑은 고딕</vt:lpstr>
      <vt:lpstr>안상수2006가는</vt:lpstr>
      <vt:lpstr>Arial</vt:lpstr>
      <vt:lpstr>Wingdings</vt:lpstr>
      <vt:lpstr>Office 테마</vt:lpstr>
      <vt:lpstr>   면대면 커뮤니케이션   </vt:lpstr>
      <vt:lpstr> 오늘의 강의</vt:lpstr>
      <vt:lpstr> 1. 커뮤니케이션의 유형</vt:lpstr>
      <vt:lpstr>    커뮤니케이션의 층위(levels of communiation)</vt:lpstr>
      <vt:lpstr>PowerPoint 프레젠테이션</vt:lpstr>
      <vt:lpstr>PowerPoint 프레젠테이션</vt:lpstr>
      <vt:lpstr>PowerPoint 프레젠테이션</vt:lpstr>
      <vt:lpstr>PowerPoint 프레젠테이션</vt:lpstr>
      <vt:lpstr> 2. 비언어적 언어(non-verbal language)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3. 듣기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커뮤니케이션의 개념과 모델</dc:title>
  <dc:creator>bawimul</dc:creator>
  <cp:lastModifiedBy>Windows 사용자</cp:lastModifiedBy>
  <cp:revision>1042</cp:revision>
  <dcterms:created xsi:type="dcterms:W3CDTF">2009-03-15T10:41:15Z</dcterms:created>
  <dcterms:modified xsi:type="dcterms:W3CDTF">2025-09-15T13:45:32Z</dcterms:modified>
</cp:coreProperties>
</file>